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  <p:sldId id="263" r:id="rId9"/>
    <p:sldId id="264" r:id="rId10"/>
    <p:sldId id="265" r:id="rId11"/>
    <p:sldId id="267" r:id="rId12"/>
    <p:sldId id="266" r:id="rId13"/>
    <p:sldId id="269" r:id="rId14"/>
    <p:sldId id="268" r:id="rId15"/>
    <p:sldId id="270" r:id="rId16"/>
    <p:sldId id="272" r:id="rId17"/>
    <p:sldId id="271" r:id="rId18"/>
    <p:sldId id="273" r:id="rId19"/>
    <p:sldId id="274" r:id="rId20"/>
    <p:sldId id="275" r:id="rId21"/>
    <p:sldId id="276" r:id="rId22"/>
    <p:sldId id="277" r:id="rId23"/>
  </p:sldIdLst>
  <p:sldSz cx="18288000" cy="10285413"/>
  <p:notesSz cx="6858000" cy="9144000"/>
  <p:defaultTextStyle>
    <a:defPPr>
      <a:defRPr lang="ja-JP"/>
    </a:defPPr>
    <a:lvl1pPr marL="0" algn="l" defTabSz="1371509" rtl="0" eaLnBrk="1" latinLnBrk="0" hangingPunct="1">
      <a:defRPr kumimoji="1" sz="2700" kern="1200">
        <a:solidFill>
          <a:schemeClr val="tx1"/>
        </a:solidFill>
        <a:latin typeface="+mn-lt"/>
        <a:ea typeface="+mn-ea"/>
        <a:cs typeface="+mn-cs"/>
      </a:defRPr>
    </a:lvl1pPr>
    <a:lvl2pPr marL="685754" algn="l" defTabSz="1371509" rtl="0" eaLnBrk="1" latinLnBrk="0" hangingPunct="1">
      <a:defRPr kumimoji="1" sz="2700" kern="1200">
        <a:solidFill>
          <a:schemeClr val="tx1"/>
        </a:solidFill>
        <a:latin typeface="+mn-lt"/>
        <a:ea typeface="+mn-ea"/>
        <a:cs typeface="+mn-cs"/>
      </a:defRPr>
    </a:lvl2pPr>
    <a:lvl3pPr marL="1371509" algn="l" defTabSz="1371509" rtl="0" eaLnBrk="1" latinLnBrk="0" hangingPunct="1">
      <a:defRPr kumimoji="1" sz="2700" kern="1200">
        <a:solidFill>
          <a:schemeClr val="tx1"/>
        </a:solidFill>
        <a:latin typeface="+mn-lt"/>
        <a:ea typeface="+mn-ea"/>
        <a:cs typeface="+mn-cs"/>
      </a:defRPr>
    </a:lvl3pPr>
    <a:lvl4pPr marL="2057263" algn="l" defTabSz="1371509" rtl="0" eaLnBrk="1" latinLnBrk="0" hangingPunct="1">
      <a:defRPr kumimoji="1" sz="2700" kern="1200">
        <a:solidFill>
          <a:schemeClr val="tx1"/>
        </a:solidFill>
        <a:latin typeface="+mn-lt"/>
        <a:ea typeface="+mn-ea"/>
        <a:cs typeface="+mn-cs"/>
      </a:defRPr>
    </a:lvl4pPr>
    <a:lvl5pPr marL="2743017" algn="l" defTabSz="1371509" rtl="0" eaLnBrk="1" latinLnBrk="0" hangingPunct="1">
      <a:defRPr kumimoji="1" sz="2700" kern="1200">
        <a:solidFill>
          <a:schemeClr val="tx1"/>
        </a:solidFill>
        <a:latin typeface="+mn-lt"/>
        <a:ea typeface="+mn-ea"/>
        <a:cs typeface="+mn-cs"/>
      </a:defRPr>
    </a:lvl5pPr>
    <a:lvl6pPr marL="3428771" algn="l" defTabSz="1371509" rtl="0" eaLnBrk="1" latinLnBrk="0" hangingPunct="1">
      <a:defRPr kumimoji="1" sz="2700" kern="1200">
        <a:solidFill>
          <a:schemeClr val="tx1"/>
        </a:solidFill>
        <a:latin typeface="+mn-lt"/>
        <a:ea typeface="+mn-ea"/>
        <a:cs typeface="+mn-cs"/>
      </a:defRPr>
    </a:lvl6pPr>
    <a:lvl7pPr marL="4114526" algn="l" defTabSz="1371509" rtl="0" eaLnBrk="1" latinLnBrk="0" hangingPunct="1">
      <a:defRPr kumimoji="1" sz="2700" kern="1200">
        <a:solidFill>
          <a:schemeClr val="tx1"/>
        </a:solidFill>
        <a:latin typeface="+mn-lt"/>
        <a:ea typeface="+mn-ea"/>
        <a:cs typeface="+mn-cs"/>
      </a:defRPr>
    </a:lvl7pPr>
    <a:lvl8pPr marL="4800280" algn="l" defTabSz="1371509" rtl="0" eaLnBrk="1" latinLnBrk="0" hangingPunct="1">
      <a:defRPr kumimoji="1" sz="2700" kern="1200">
        <a:solidFill>
          <a:schemeClr val="tx1"/>
        </a:solidFill>
        <a:latin typeface="+mn-lt"/>
        <a:ea typeface="+mn-ea"/>
        <a:cs typeface="+mn-cs"/>
      </a:defRPr>
    </a:lvl8pPr>
    <a:lvl9pPr marL="5486034" algn="l" defTabSz="1371509" rtl="0" eaLnBrk="1" latinLnBrk="0" hangingPunct="1">
      <a:defRPr kumimoji="1"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howGuides="1">
      <p:cViewPr varScale="1">
        <p:scale>
          <a:sx n="56" d="100"/>
          <a:sy n="56" d="100"/>
        </p:scale>
        <p:origin x="61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gif>
</file>

<file path=ppt/media/image24.png>
</file>

<file path=ppt/media/image25.gif>
</file>

<file path=ppt/media/image26.png>
</file>

<file path=ppt/media/image27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71499" y="1683285"/>
            <a:ext cx="17136381" cy="3580847"/>
          </a:xfrm>
        </p:spPr>
        <p:txBody>
          <a:bodyPr anchor="b"/>
          <a:lstStyle>
            <a:lvl1pPr algn="ctr">
              <a:defRPr sz="89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71499" y="5402223"/>
            <a:ext cx="17176751" cy="2483260"/>
          </a:xfrm>
        </p:spPr>
        <p:txBody>
          <a:bodyPr/>
          <a:lstStyle>
            <a:lvl1pPr marL="0" indent="0" algn="ctr">
              <a:buNone/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709" indent="0" algn="ctr">
              <a:buNone/>
              <a:defRPr sz="3000"/>
            </a:lvl2pPr>
            <a:lvl3pPr marL="1371417" indent="0" algn="ctr">
              <a:buNone/>
              <a:defRPr sz="2700"/>
            </a:lvl3pPr>
            <a:lvl4pPr marL="2057126" indent="0" algn="ctr">
              <a:buNone/>
              <a:defRPr sz="2400"/>
            </a:lvl4pPr>
            <a:lvl5pPr marL="2742834" indent="0" algn="ctr">
              <a:buNone/>
              <a:defRPr sz="2400"/>
            </a:lvl5pPr>
            <a:lvl6pPr marL="3428543" indent="0" algn="ctr">
              <a:buNone/>
              <a:defRPr sz="2400"/>
            </a:lvl6pPr>
            <a:lvl7pPr marL="4114251" indent="0" algn="ctr">
              <a:buNone/>
              <a:defRPr sz="2400"/>
            </a:lvl7pPr>
            <a:lvl8pPr marL="4799960" indent="0" algn="ctr">
              <a:buNone/>
              <a:defRPr sz="2400"/>
            </a:lvl8pPr>
            <a:lvl9pPr marL="5485668" indent="0" algn="ctr">
              <a:buNone/>
              <a:defRPr sz="2400"/>
            </a:lvl9pPr>
          </a:lstStyle>
          <a:p>
            <a:r>
              <a:rPr kumimoji="1" lang="ja-JP" altLang="en-US" dirty="0" smtClean="0"/>
              <a:t>マスター サブタイトルの書式設定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47874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31574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13087350" y="547603"/>
            <a:ext cx="3943350" cy="8716412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1257300" y="547603"/>
            <a:ext cx="11601450" cy="8716412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28300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07299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47775" y="2564212"/>
            <a:ext cx="15773400" cy="4278445"/>
          </a:xfrm>
        </p:spPr>
        <p:txBody>
          <a:bodyPr anchor="b"/>
          <a:lstStyle>
            <a:lvl1pPr>
              <a:defRPr sz="8999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47775" y="6883133"/>
            <a:ext cx="15773400" cy="2249933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709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41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126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2834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854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251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79996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5668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dirty="0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067286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1257300" y="2738015"/>
            <a:ext cx="7772400" cy="6526000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9258300" y="2738015"/>
            <a:ext cx="7772400" cy="6526000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1586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59682" y="547604"/>
            <a:ext cx="15773400" cy="1988038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259683" y="2521356"/>
            <a:ext cx="7736681" cy="1235677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709" indent="0">
              <a:buNone/>
              <a:defRPr sz="3000" b="1"/>
            </a:lvl2pPr>
            <a:lvl3pPr marL="1371417" indent="0">
              <a:buNone/>
              <a:defRPr sz="2700" b="1"/>
            </a:lvl3pPr>
            <a:lvl4pPr marL="2057126" indent="0">
              <a:buNone/>
              <a:defRPr sz="2400" b="1"/>
            </a:lvl4pPr>
            <a:lvl5pPr marL="2742834" indent="0">
              <a:buNone/>
              <a:defRPr sz="2400" b="1"/>
            </a:lvl5pPr>
            <a:lvl6pPr marL="3428543" indent="0">
              <a:buNone/>
              <a:defRPr sz="2400" b="1"/>
            </a:lvl6pPr>
            <a:lvl7pPr marL="4114251" indent="0">
              <a:buNone/>
              <a:defRPr sz="2400" b="1"/>
            </a:lvl7pPr>
            <a:lvl8pPr marL="4799960" indent="0">
              <a:buNone/>
              <a:defRPr sz="2400" b="1"/>
            </a:lvl8pPr>
            <a:lvl9pPr marL="5485668" indent="0">
              <a:buNone/>
              <a:defRPr sz="24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1259683" y="3757033"/>
            <a:ext cx="7736681" cy="5526029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9258300" y="2521356"/>
            <a:ext cx="7774782" cy="1235677"/>
          </a:xfrm>
        </p:spPr>
        <p:txBody>
          <a:bodyPr anchor="b"/>
          <a:lstStyle>
            <a:lvl1pPr marL="0" indent="0">
              <a:buNone/>
              <a:defRPr sz="3600" b="1"/>
            </a:lvl1pPr>
            <a:lvl2pPr marL="685709" indent="0">
              <a:buNone/>
              <a:defRPr sz="3000" b="1"/>
            </a:lvl2pPr>
            <a:lvl3pPr marL="1371417" indent="0">
              <a:buNone/>
              <a:defRPr sz="2700" b="1"/>
            </a:lvl3pPr>
            <a:lvl4pPr marL="2057126" indent="0">
              <a:buNone/>
              <a:defRPr sz="2400" b="1"/>
            </a:lvl4pPr>
            <a:lvl5pPr marL="2742834" indent="0">
              <a:buNone/>
              <a:defRPr sz="2400" b="1"/>
            </a:lvl5pPr>
            <a:lvl6pPr marL="3428543" indent="0">
              <a:buNone/>
              <a:defRPr sz="2400" b="1"/>
            </a:lvl6pPr>
            <a:lvl7pPr marL="4114251" indent="0">
              <a:buNone/>
              <a:defRPr sz="2400" b="1"/>
            </a:lvl7pPr>
            <a:lvl8pPr marL="4799960" indent="0">
              <a:buNone/>
              <a:defRPr sz="2400" b="1"/>
            </a:lvl8pPr>
            <a:lvl9pPr marL="5485668" indent="0">
              <a:buNone/>
              <a:defRPr sz="24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9258300" y="3757033"/>
            <a:ext cx="7774782" cy="5526029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5877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9458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02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59683" y="685694"/>
            <a:ext cx="5898356" cy="2399930"/>
          </a:xfrm>
        </p:spPr>
        <p:txBody>
          <a:bodyPr anchor="b"/>
          <a:lstStyle>
            <a:lvl1pPr>
              <a:defRPr sz="4799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7774782" y="1480910"/>
            <a:ext cx="9258300" cy="7309310"/>
          </a:xfrm>
        </p:spPr>
        <p:txBody>
          <a:bodyPr/>
          <a:lstStyle>
            <a:lvl1pPr>
              <a:defRPr sz="4799"/>
            </a:lvl1pPr>
            <a:lvl2pPr>
              <a:defRPr sz="4199"/>
            </a:lvl2pPr>
            <a:lvl3pPr>
              <a:defRPr sz="3600"/>
            </a:lvl3pPr>
            <a:lvl4pPr>
              <a:defRPr sz="3000"/>
            </a:lvl4pPr>
            <a:lvl5pPr>
              <a:defRPr sz="3000"/>
            </a:lvl5pPr>
            <a:lvl6pPr>
              <a:defRPr sz="3000"/>
            </a:lvl6pPr>
            <a:lvl7pPr>
              <a:defRPr sz="3000"/>
            </a:lvl7pPr>
            <a:lvl8pPr>
              <a:defRPr sz="3000"/>
            </a:lvl8pPr>
            <a:lvl9pPr>
              <a:defRPr sz="3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259683" y="3085624"/>
            <a:ext cx="5898356" cy="5716500"/>
          </a:xfrm>
        </p:spPr>
        <p:txBody>
          <a:bodyPr/>
          <a:lstStyle>
            <a:lvl1pPr marL="0" indent="0">
              <a:buNone/>
              <a:defRPr sz="2400"/>
            </a:lvl1pPr>
            <a:lvl2pPr marL="685709" indent="0">
              <a:buNone/>
              <a:defRPr sz="2100"/>
            </a:lvl2pPr>
            <a:lvl3pPr marL="1371417" indent="0">
              <a:buNone/>
              <a:defRPr sz="1800"/>
            </a:lvl3pPr>
            <a:lvl4pPr marL="2057126" indent="0">
              <a:buNone/>
              <a:defRPr sz="1500"/>
            </a:lvl4pPr>
            <a:lvl5pPr marL="2742834" indent="0">
              <a:buNone/>
              <a:defRPr sz="1500"/>
            </a:lvl5pPr>
            <a:lvl6pPr marL="3428543" indent="0">
              <a:buNone/>
              <a:defRPr sz="1500"/>
            </a:lvl6pPr>
            <a:lvl7pPr marL="4114251" indent="0">
              <a:buNone/>
              <a:defRPr sz="1500"/>
            </a:lvl7pPr>
            <a:lvl8pPr marL="4799960" indent="0">
              <a:buNone/>
              <a:defRPr sz="1500"/>
            </a:lvl8pPr>
            <a:lvl9pPr marL="5485668" indent="0">
              <a:buNone/>
              <a:defRPr sz="15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42224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259683" y="685694"/>
            <a:ext cx="5898356" cy="2399930"/>
          </a:xfrm>
        </p:spPr>
        <p:txBody>
          <a:bodyPr anchor="b"/>
          <a:lstStyle>
            <a:lvl1pPr>
              <a:defRPr sz="4799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7774782" y="1480910"/>
            <a:ext cx="9258300" cy="7309310"/>
          </a:xfrm>
        </p:spPr>
        <p:txBody>
          <a:bodyPr/>
          <a:lstStyle>
            <a:lvl1pPr marL="0" indent="0">
              <a:buNone/>
              <a:defRPr sz="4799"/>
            </a:lvl1pPr>
            <a:lvl2pPr marL="685709" indent="0">
              <a:buNone/>
              <a:defRPr sz="4199"/>
            </a:lvl2pPr>
            <a:lvl3pPr marL="1371417" indent="0">
              <a:buNone/>
              <a:defRPr sz="3600"/>
            </a:lvl3pPr>
            <a:lvl4pPr marL="2057126" indent="0">
              <a:buNone/>
              <a:defRPr sz="3000"/>
            </a:lvl4pPr>
            <a:lvl5pPr marL="2742834" indent="0">
              <a:buNone/>
              <a:defRPr sz="3000"/>
            </a:lvl5pPr>
            <a:lvl6pPr marL="3428543" indent="0">
              <a:buNone/>
              <a:defRPr sz="3000"/>
            </a:lvl6pPr>
            <a:lvl7pPr marL="4114251" indent="0">
              <a:buNone/>
              <a:defRPr sz="3000"/>
            </a:lvl7pPr>
            <a:lvl8pPr marL="4799960" indent="0">
              <a:buNone/>
              <a:defRPr sz="3000"/>
            </a:lvl8pPr>
            <a:lvl9pPr marL="5485668" indent="0">
              <a:buNone/>
              <a:defRPr sz="3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259683" y="3085624"/>
            <a:ext cx="5898356" cy="5716500"/>
          </a:xfrm>
        </p:spPr>
        <p:txBody>
          <a:bodyPr/>
          <a:lstStyle>
            <a:lvl1pPr marL="0" indent="0">
              <a:buNone/>
              <a:defRPr sz="2400"/>
            </a:lvl1pPr>
            <a:lvl2pPr marL="685709" indent="0">
              <a:buNone/>
              <a:defRPr sz="2100"/>
            </a:lvl2pPr>
            <a:lvl3pPr marL="1371417" indent="0">
              <a:buNone/>
              <a:defRPr sz="1800"/>
            </a:lvl3pPr>
            <a:lvl4pPr marL="2057126" indent="0">
              <a:buNone/>
              <a:defRPr sz="1500"/>
            </a:lvl4pPr>
            <a:lvl5pPr marL="2742834" indent="0">
              <a:buNone/>
              <a:defRPr sz="1500"/>
            </a:lvl5pPr>
            <a:lvl6pPr marL="3428543" indent="0">
              <a:buNone/>
              <a:defRPr sz="1500"/>
            </a:lvl6pPr>
            <a:lvl7pPr marL="4114251" indent="0">
              <a:buNone/>
              <a:defRPr sz="1500"/>
            </a:lvl7pPr>
            <a:lvl8pPr marL="4799960" indent="0">
              <a:buNone/>
              <a:defRPr sz="1500"/>
            </a:lvl8pPr>
            <a:lvl9pPr marL="5485668" indent="0">
              <a:buNone/>
              <a:defRPr sz="15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5671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571501" y="174625"/>
            <a:ext cx="17136380" cy="15843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39750" y="2082366"/>
            <a:ext cx="17168130" cy="718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571500" y="9528260"/>
            <a:ext cx="4114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FD3E2-CBA4-4634-AFF5-27FF5FF3192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6057900" y="9533055"/>
            <a:ext cx="61722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13593081" y="9521117"/>
            <a:ext cx="4114800" cy="5476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4ADA68-D39C-4374-A29A-DA3BC8C2D5E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7895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iming>
    <p:tnLst>
      <p:par>
        <p:cTn id="1" dur="indefinite" restart="never" nodeType="tmRoot"/>
      </p:par>
    </p:tnLst>
  </p:timing>
  <p:txStyles>
    <p:titleStyle>
      <a:lvl1pPr algn="l" defTabSz="1371417" rtl="0" eaLnBrk="1" latinLnBrk="0" hangingPunct="1">
        <a:lnSpc>
          <a:spcPct val="120000"/>
        </a:lnSpc>
        <a:spcBef>
          <a:spcPct val="0"/>
        </a:spcBef>
        <a:spcAft>
          <a:spcPts val="1200"/>
        </a:spcAft>
        <a:buNone/>
        <a:defRPr kumimoji="1" sz="6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54" indent="-342854" algn="l" defTabSz="1371417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kumimoji="1" sz="4199" kern="1200">
          <a:solidFill>
            <a:schemeClr val="tx1"/>
          </a:solidFill>
          <a:latin typeface="+mn-lt"/>
          <a:ea typeface="+mn-ea"/>
          <a:cs typeface="+mn-cs"/>
        </a:defRPr>
      </a:lvl1pPr>
      <a:lvl2pPr marL="1028563" indent="-342854" algn="l" defTabSz="1371417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kumimoji="1"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14271" indent="-342854" algn="l" defTabSz="1371417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kumimoji="1"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399980" indent="-342854" algn="l" defTabSz="1371417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3085689" indent="-342854" algn="l" defTabSz="1371417" rtl="0" eaLnBrk="1" latinLnBrk="0" hangingPunct="1">
        <a:lnSpc>
          <a:spcPct val="120000"/>
        </a:lnSpc>
        <a:spcBef>
          <a:spcPts val="0"/>
        </a:spcBef>
        <a:spcAft>
          <a:spcPts val="1200"/>
        </a:spcAft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771397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106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2814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8523" indent="-342854" algn="l" defTabSz="137141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09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417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126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834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8543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251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799960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5668" algn="l" defTabSz="1371417" rtl="0" eaLnBrk="1" latinLnBrk="0" hangingPunct="1">
        <a:defRPr kumimoji="1"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9" userDrawn="1">
          <p15:clr>
            <a:srgbClr val="F26B43"/>
          </p15:clr>
        </p15:guide>
        <p15:guide id="2" pos="7665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9570" userDrawn="1">
          <p15:clr>
            <a:srgbClr val="F26B43"/>
          </p15:clr>
        </p15:guide>
        <p15:guide id="5" pos="3855" userDrawn="1">
          <p15:clr>
            <a:srgbClr val="F26B43"/>
          </p15:clr>
        </p15:guide>
        <p15:guide id="6" pos="1950" userDrawn="1">
          <p15:clr>
            <a:srgbClr val="F26B43"/>
          </p15:clr>
        </p15:guide>
        <p15:guide id="7" orient="horz" pos="2174" userDrawn="1">
          <p15:clr>
            <a:srgbClr val="F26B43"/>
          </p15:clr>
        </p15:guide>
        <p15:guide id="8" orient="horz" pos="110" userDrawn="1">
          <p15:clr>
            <a:srgbClr val="F26B43"/>
          </p15:clr>
        </p15:guide>
        <p15:guide id="9" orient="horz" pos="4305" userDrawn="1">
          <p15:clr>
            <a:srgbClr val="F26B43"/>
          </p15:clr>
        </p15:guide>
        <p15:guide id="10" orient="horz" pos="6347" userDrawn="1">
          <p15:clr>
            <a:srgbClr val="F26B43"/>
          </p15:clr>
        </p15:guide>
        <p15:guide id="11" pos="11180" userDrawn="1">
          <p15:clr>
            <a:srgbClr val="F26B43"/>
          </p15:clr>
        </p15:guide>
        <p15:guide id="12" pos="340" userDrawn="1">
          <p15:clr>
            <a:srgbClr val="F26B43"/>
          </p15:clr>
        </p15:guide>
        <p15:guide id="13" orient="horz" pos="1108" userDrawn="1">
          <p15:clr>
            <a:srgbClr val="F26B43"/>
          </p15:clr>
        </p15:guide>
        <p15:guide id="14" orient="horz" pos="537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b="1" dirty="0" smtClean="0"/>
              <a:t>DCGAN</a:t>
            </a:r>
            <a:r>
              <a:rPr kumimoji="1" lang="ja-JP" altLang="en-US" b="1" dirty="0" smtClean="0"/>
              <a:t>を使って</a:t>
            </a:r>
            <a:r>
              <a:rPr kumimoji="1" lang="en-US" altLang="ja-JP" b="1" dirty="0" smtClean="0"/>
              <a:t/>
            </a:r>
            <a:br>
              <a:rPr kumimoji="1" lang="en-US" altLang="ja-JP" b="1" dirty="0" smtClean="0"/>
            </a:br>
            <a:r>
              <a:rPr kumimoji="1" lang="en-US" altLang="ja-JP" b="1" dirty="0" smtClean="0"/>
              <a:t>“</a:t>
            </a:r>
            <a:r>
              <a:rPr lang="ja-JP" altLang="en-US" b="1" dirty="0" smtClean="0"/>
              <a:t>浮世絵っぽい</a:t>
            </a:r>
            <a:r>
              <a:rPr lang="en-US" altLang="ja-JP" b="1" dirty="0" smtClean="0"/>
              <a:t>”</a:t>
            </a:r>
            <a:r>
              <a:rPr lang="ja-JP" altLang="en-US" b="1" dirty="0" smtClean="0"/>
              <a:t>絵を生成する</a:t>
            </a:r>
            <a:endParaRPr kumimoji="1" lang="ja-JP" altLang="en-US" b="1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71499" y="5402223"/>
            <a:ext cx="17176751" cy="3124240"/>
          </a:xfrm>
        </p:spPr>
        <p:txBody>
          <a:bodyPr>
            <a:normAutofit lnSpcReduction="10000"/>
          </a:bodyPr>
          <a:lstStyle/>
          <a:p>
            <a:r>
              <a:rPr kumimoji="1" lang="en-US" altLang="ja-JP" dirty="0" smtClean="0"/>
              <a:t>2018</a:t>
            </a:r>
            <a:r>
              <a:rPr lang="en-US" altLang="ja-JP" dirty="0" smtClean="0"/>
              <a:t>/11/02</a:t>
            </a:r>
          </a:p>
          <a:p>
            <a:r>
              <a:rPr lang="en-US" altLang="ja-JP" dirty="0"/>
              <a:t>@</a:t>
            </a:r>
            <a:r>
              <a:rPr lang="ja-JP" altLang="en-US" dirty="0"/>
              <a:t>直感</a:t>
            </a:r>
            <a:r>
              <a:rPr lang="en-US" altLang="ja-JP" dirty="0"/>
              <a:t>Deep Learning</a:t>
            </a:r>
            <a:r>
              <a:rPr lang="ja-JP" altLang="en-US" dirty="0"/>
              <a:t>を読んで面白いことする会 </a:t>
            </a:r>
            <a:r>
              <a:rPr lang="en-US" altLang="ja-JP" dirty="0"/>
              <a:t>#</a:t>
            </a:r>
            <a:r>
              <a:rPr lang="en-US" altLang="ja-JP" dirty="0" smtClean="0"/>
              <a:t>2</a:t>
            </a:r>
          </a:p>
          <a:p>
            <a:r>
              <a:rPr lang="ja-JP" altLang="en-US" dirty="0" smtClean="0"/>
              <a:t>ついったー：</a:t>
            </a:r>
            <a:r>
              <a:rPr kumimoji="1" lang="en-US" altLang="ja-JP" dirty="0" smtClean="0"/>
              <a:t>@</a:t>
            </a:r>
            <a:r>
              <a:rPr kumimoji="1" lang="en-US" altLang="ja-JP" dirty="0" err="1" smtClean="0"/>
              <a:t>pen_era</a:t>
            </a:r>
            <a:endParaRPr kumimoji="1" lang="en-US" altLang="ja-JP" dirty="0" smtClean="0"/>
          </a:p>
          <a:p>
            <a:r>
              <a:rPr lang="en-US" altLang="ja-JP" dirty="0"/>
              <a:t>https://github.com/makumaku/ukiyoe_keras_gan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73926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こんな感じで表示されていました。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503" y="1769722"/>
            <a:ext cx="17272993" cy="756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15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前処理</a:t>
            </a:r>
            <a:r>
              <a:rPr lang="ja-JP" altLang="en-US" b="1" dirty="0" smtClean="0"/>
              <a:t>はどうしたか</a:t>
            </a:r>
            <a:endParaRPr kumimoji="1" lang="ja-JP" altLang="en-US" b="1" dirty="0"/>
          </a:p>
        </p:txBody>
      </p:sp>
      <p:sp>
        <p:nvSpPr>
          <p:cNvPr id="11" name="コンテンツ プレースホルダー 2"/>
          <p:cNvSpPr txBox="1">
            <a:spLocks/>
          </p:cNvSpPr>
          <p:nvPr/>
        </p:nvSpPr>
        <p:spPr>
          <a:xfrm>
            <a:off x="539750" y="2082366"/>
            <a:ext cx="17168130" cy="718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854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4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ja-JP" dirty="0" smtClean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1.</a:t>
            </a:r>
            <a:r>
              <a:rPr lang="ja-JP" altLang="en-US" dirty="0">
                <a:solidFill>
                  <a:schemeClr val="bg1">
                    <a:lumMod val="65000"/>
                  </a:schemeClr>
                </a:solidFill>
              </a:rPr>
              <a:t>データ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を集める</a:t>
            </a:r>
            <a:r>
              <a:rPr lang="ja-JP" altLang="en-US" dirty="0" smtClean="0"/>
              <a:t>　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→　</a:t>
            </a: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2.</a:t>
            </a:r>
            <a:r>
              <a:rPr lang="ja-JP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前処理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　→　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3.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コーディング　→　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4.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パラメータ調整</a:t>
            </a:r>
            <a:endParaRPr lang="en-US" altLang="ja-JP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2600384" y="4739793"/>
            <a:ext cx="3168352" cy="2952328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8273577" y="4780735"/>
            <a:ext cx="3010697" cy="3010697"/>
          </a:xfrm>
          <a:prstGeom prst="rect">
            <a:avLst/>
          </a:prstGeom>
          <a:blipFill>
            <a:blip r:embed="rId3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/>
        </p:nvSpPr>
        <p:spPr>
          <a:xfrm>
            <a:off x="4789394" y="4845923"/>
            <a:ext cx="2752735" cy="2880320"/>
          </a:xfrm>
          <a:prstGeom prst="rect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890979" y="4780735"/>
            <a:ext cx="3240360" cy="3168352"/>
          </a:xfrm>
          <a:prstGeom prst="rect">
            <a:avLst/>
          </a:prstGeom>
          <a:blipFill>
            <a:blip r:embed="rId5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4528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 smtClean="0"/>
              <a:t>前処理はどうしたか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単純なリサイズ</a:t>
            </a:r>
            <a:r>
              <a:rPr kumimoji="1" lang="en-US" altLang="ja-JP" dirty="0" smtClean="0"/>
              <a:t>(</a:t>
            </a:r>
            <a:r>
              <a:rPr kumimoji="1" lang="ja-JP" altLang="en-US" dirty="0" smtClean="0"/>
              <a:t>元もほぼ同じ</a:t>
            </a:r>
            <a:r>
              <a:rPr kumimoji="1" lang="en-US" altLang="ja-JP" dirty="0" smtClean="0"/>
              <a:t>)</a:t>
            </a:r>
          </a:p>
          <a:p>
            <a:pPr marL="0" indent="0">
              <a:buNone/>
            </a:pPr>
            <a:r>
              <a:rPr kumimoji="1" lang="ja-JP" altLang="en-US" dirty="0" smtClean="0"/>
              <a:t>　</a:t>
            </a:r>
            <a:r>
              <a:rPr lang="en-US" altLang="ja-JP" dirty="0" err="1"/>
              <a:t>img_resize</a:t>
            </a:r>
            <a:r>
              <a:rPr lang="en-US" altLang="ja-JP" dirty="0"/>
              <a:t> = </a:t>
            </a:r>
            <a:r>
              <a:rPr lang="en-US" altLang="ja-JP" dirty="0" err="1"/>
              <a:t>img.resize</a:t>
            </a:r>
            <a:r>
              <a:rPr lang="en-US" altLang="ja-JP" dirty="0"/>
              <a:t>((60, 100))</a:t>
            </a:r>
            <a:endParaRPr kumimoji="1" lang="en-US" altLang="ja-JP" dirty="0" smtClean="0"/>
          </a:p>
          <a:p>
            <a:r>
              <a:rPr lang="ja-JP" altLang="en-US" dirty="0" smtClean="0"/>
              <a:t>サイズは</a:t>
            </a:r>
            <a:r>
              <a:rPr lang="en-US" altLang="ja-JP" dirty="0" smtClean="0"/>
              <a:t>60×100</a:t>
            </a:r>
            <a:r>
              <a:rPr lang="ja-JP" altLang="en-US" dirty="0" smtClean="0"/>
              <a:t>に近い値が多かったので取りまとめ。</a:t>
            </a:r>
            <a:endParaRPr lang="en-US" altLang="ja-JP" dirty="0" smtClean="0"/>
          </a:p>
          <a:p>
            <a:r>
              <a:rPr lang="ja-JP" altLang="en-US" dirty="0" smtClean="0"/>
              <a:t>サムネイル状態での取得のため、画素数は少ない。</a:t>
            </a:r>
            <a:endParaRPr lang="en-US" altLang="ja-JP" dirty="0"/>
          </a:p>
          <a:p>
            <a:r>
              <a:rPr kumimoji="1" lang="ja-JP" altLang="en-US" dirty="0" smtClean="0"/>
              <a:t>こんなデータを使いました。右のように拡大すると粗い。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  <p:pic>
        <p:nvPicPr>
          <p:cNvPr id="8194" name="Picture 2" descr="arcBK01-0043-29ãå¿ å­ç¾©å£«ä¼ã ãå¯ºå²¡å¹³å³è¡éãã»ã»ãã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084" y="6834188"/>
            <a:ext cx="2052228" cy="3157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arcBK01-0041_10ãåéæºäºåµè¡ã ã»ã»ãã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0646" y="6897250"/>
            <a:ext cx="2160946" cy="3131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8" name="Picture 6" descr="arcUP3353ãæ¢çä¸¸ãå®å·å»¶ä¸éã å®æ¿ï¼ï¼ã»03ã»ä¸­ãèåä¼ææç¿éã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0926" y="6834187"/>
            <a:ext cx="2268958" cy="3195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200" name="Picture 8" descr="arcBK02-0073_08ã»ã»ãã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7312" y="6841732"/>
            <a:ext cx="2173314" cy="3149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arcBK01-0043-29ãå¿ å­ç¾©å£«ä¼ã ãå¯ºå²¡å¹³å³è¡éãã»ã»ãã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84460" y="1758950"/>
            <a:ext cx="4423420" cy="680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9918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コーディング</a:t>
            </a:r>
            <a:r>
              <a:rPr lang="ja-JP" altLang="en-US" b="1" dirty="0" smtClean="0"/>
              <a:t>はどうしたか</a:t>
            </a:r>
            <a:endParaRPr kumimoji="1" lang="ja-JP" altLang="en-US" b="1" dirty="0"/>
          </a:p>
        </p:txBody>
      </p:sp>
      <p:sp>
        <p:nvSpPr>
          <p:cNvPr id="11" name="コンテンツ プレースホルダー 2"/>
          <p:cNvSpPr txBox="1">
            <a:spLocks/>
          </p:cNvSpPr>
          <p:nvPr/>
        </p:nvSpPr>
        <p:spPr>
          <a:xfrm>
            <a:off x="539750" y="2082366"/>
            <a:ext cx="17168130" cy="718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854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4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ja-JP" dirty="0" smtClean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1.</a:t>
            </a:r>
            <a:r>
              <a:rPr lang="ja-JP" altLang="en-US" dirty="0">
                <a:solidFill>
                  <a:schemeClr val="bg1">
                    <a:lumMod val="65000"/>
                  </a:schemeClr>
                </a:solidFill>
              </a:rPr>
              <a:t>データ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を集める</a:t>
            </a:r>
            <a:r>
              <a:rPr lang="ja-JP" altLang="en-US" dirty="0" smtClean="0"/>
              <a:t>　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→　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2.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前処理　→　</a:t>
            </a: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3.</a:t>
            </a:r>
            <a:r>
              <a:rPr lang="ja-JP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コーディング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　→　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4.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パラメータ調整</a:t>
            </a:r>
            <a:endParaRPr lang="en-US" altLang="ja-JP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2600384" y="4739793"/>
            <a:ext cx="3168352" cy="2952328"/>
          </a:xfrm>
          <a:prstGeom prst="rect">
            <a:avLst/>
          </a:prstGeom>
          <a:blipFill dpi="0" rotWithShape="1">
            <a:blip r:embed="rId2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8273577" y="4780735"/>
            <a:ext cx="3010697" cy="3010697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/>
        </p:nvSpPr>
        <p:spPr>
          <a:xfrm>
            <a:off x="4789394" y="4845923"/>
            <a:ext cx="2752735" cy="2880320"/>
          </a:xfrm>
          <a:prstGeom prst="rect">
            <a:avLst/>
          </a:prstGeom>
          <a:blipFill dpi="0" rotWithShape="1">
            <a:blip r:embed="rId4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890979" y="4780735"/>
            <a:ext cx="3240360" cy="3168352"/>
          </a:xfrm>
          <a:prstGeom prst="rect">
            <a:avLst/>
          </a:prstGeom>
          <a:blipFill>
            <a:blip r:embed="rId5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8259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 smtClean="0"/>
              <a:t>コーディングはどうしたか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このサイトを参考にしました。</a:t>
            </a: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dirty="0" smtClean="0"/>
              <a:t>　</a:t>
            </a:r>
            <a:r>
              <a:rPr lang="en-US" altLang="ja-JP" dirty="0"/>
              <a:t>https://qiita.com/taku-buntu/items/0093a68bfae0b0ff879d</a:t>
            </a:r>
            <a:endParaRPr kumimoji="1" lang="en-US" altLang="ja-JP" dirty="0" smtClean="0"/>
          </a:p>
          <a:p>
            <a:r>
              <a:rPr lang="ja-JP" altLang="en-US" dirty="0" smtClean="0"/>
              <a:t>環境：</a:t>
            </a:r>
            <a:r>
              <a:rPr kumimoji="1" lang="en-US" altLang="ja-JP" dirty="0" smtClean="0"/>
              <a:t>Google </a:t>
            </a:r>
            <a:r>
              <a:rPr kumimoji="1" lang="en-US" altLang="ja-JP" dirty="0" err="1" smtClean="0"/>
              <a:t>Colaboratory</a:t>
            </a:r>
            <a:endParaRPr kumimoji="1" lang="en-US" altLang="ja-JP" dirty="0" smtClean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13465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 smtClean="0"/>
              <a:t>パラメータ</a:t>
            </a:r>
            <a:r>
              <a:rPr lang="ja-JP" altLang="en-US" b="1" dirty="0"/>
              <a:t>調整</a:t>
            </a:r>
            <a:r>
              <a:rPr lang="ja-JP" altLang="en-US" b="1" dirty="0" smtClean="0"/>
              <a:t>はどうしたか</a:t>
            </a:r>
            <a:endParaRPr kumimoji="1" lang="ja-JP" altLang="en-US" b="1" dirty="0"/>
          </a:p>
        </p:txBody>
      </p:sp>
      <p:sp>
        <p:nvSpPr>
          <p:cNvPr id="11" name="コンテンツ プレースホルダー 2"/>
          <p:cNvSpPr txBox="1">
            <a:spLocks/>
          </p:cNvSpPr>
          <p:nvPr/>
        </p:nvSpPr>
        <p:spPr>
          <a:xfrm>
            <a:off x="539750" y="2082366"/>
            <a:ext cx="17168130" cy="718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854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4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ja-JP" dirty="0" smtClean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1.</a:t>
            </a:r>
            <a:r>
              <a:rPr lang="ja-JP" altLang="en-US" dirty="0">
                <a:solidFill>
                  <a:schemeClr val="bg1">
                    <a:lumMod val="65000"/>
                  </a:schemeClr>
                </a:solidFill>
              </a:rPr>
              <a:t>データ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を集める</a:t>
            </a:r>
            <a:r>
              <a:rPr lang="ja-JP" altLang="en-US" dirty="0" smtClean="0"/>
              <a:t>　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→　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2.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前処理　→　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3.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コーディング　→　</a:t>
            </a:r>
            <a:r>
              <a:rPr lang="en-US" altLang="ja-JP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4.</a:t>
            </a:r>
            <a:r>
              <a:rPr lang="ja-JP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パラメータ調整</a:t>
            </a:r>
            <a:endParaRPr lang="en-US" altLang="ja-JP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2600384" y="4739793"/>
            <a:ext cx="3168352" cy="2952328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8273577" y="4780735"/>
            <a:ext cx="3010697" cy="3010697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/>
        </p:nvSpPr>
        <p:spPr>
          <a:xfrm>
            <a:off x="4789394" y="4845923"/>
            <a:ext cx="2752735" cy="2880320"/>
          </a:xfrm>
          <a:prstGeom prst="rect">
            <a:avLst/>
          </a:prstGeom>
          <a:blipFill dpi="0" rotWithShape="1">
            <a:blip r:embed="rId4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890979" y="4780735"/>
            <a:ext cx="3240360" cy="3168352"/>
          </a:xfrm>
          <a:prstGeom prst="rect">
            <a:avLst/>
          </a:prstGeom>
          <a:blipFill>
            <a:blip r:embed="rId5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814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パラメータ調整はどうした</a:t>
            </a:r>
            <a:r>
              <a:rPr lang="ja-JP" altLang="en-US" b="1" dirty="0" smtClean="0"/>
              <a:t>か</a:t>
            </a:r>
            <a:r>
              <a:rPr lang="en-US" altLang="ja-JP" b="1" dirty="0" smtClean="0"/>
              <a:t>(</a:t>
            </a:r>
            <a:r>
              <a:rPr lang="ja-JP" altLang="en-US" b="1" dirty="0" smtClean="0"/>
              <a:t>第</a:t>
            </a:r>
            <a:r>
              <a:rPr lang="en-US" altLang="ja-JP" b="1" dirty="0" smtClean="0"/>
              <a:t>1</a:t>
            </a:r>
            <a:r>
              <a:rPr lang="ja-JP" altLang="en-US" b="1" dirty="0"/>
              <a:t>弾</a:t>
            </a:r>
            <a:r>
              <a:rPr lang="en-US" altLang="ja-JP" b="1" dirty="0" smtClean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smtClean="0"/>
              <a:t>3</a:t>
            </a:r>
            <a:r>
              <a:rPr lang="ja-JP" altLang="en-US" dirty="0" smtClean="0"/>
              <a:t>通り試した。</a:t>
            </a:r>
            <a:endParaRPr lang="en-US" altLang="ja-JP" dirty="0" smtClean="0"/>
          </a:p>
          <a:p>
            <a:r>
              <a:rPr lang="ja-JP" altLang="en-US" dirty="0" smtClean="0"/>
              <a:t>第</a:t>
            </a:r>
            <a:r>
              <a:rPr lang="en-US" altLang="ja-JP" dirty="0"/>
              <a:t>1</a:t>
            </a:r>
            <a:r>
              <a:rPr lang="ja-JP" altLang="en-US" dirty="0" smtClean="0"/>
              <a:t>弾：調整は何もしなかった。</a:t>
            </a:r>
            <a:endParaRPr lang="en-US" altLang="ja-JP" dirty="0" smtClean="0"/>
          </a:p>
          <a:p>
            <a:r>
              <a:rPr kumimoji="1" lang="ja-JP" altLang="en-US" dirty="0" smtClean="0"/>
              <a:t>結果：</a:t>
            </a:r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pPr marL="0" indent="0">
              <a:buNone/>
            </a:pPr>
            <a:r>
              <a:rPr kumimoji="1" lang="ja-JP" altLang="en-US" dirty="0" smtClean="0"/>
              <a:t>　できた？</a:t>
            </a:r>
            <a:endParaRPr kumimoji="1" lang="en-US" altLang="ja-JP" dirty="0" smtClean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148" y="5152839"/>
            <a:ext cx="13173972" cy="2195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160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パラメータ調整はどうした</a:t>
            </a:r>
            <a:r>
              <a:rPr lang="ja-JP" altLang="en-US" b="1" dirty="0" smtClean="0"/>
              <a:t>か</a:t>
            </a:r>
            <a:r>
              <a:rPr lang="en-US" altLang="ja-JP" b="1" dirty="0" smtClean="0"/>
              <a:t>(</a:t>
            </a:r>
            <a:r>
              <a:rPr lang="ja-JP" altLang="en-US" b="1" dirty="0" smtClean="0"/>
              <a:t>第</a:t>
            </a:r>
            <a:r>
              <a:rPr lang="en-US" altLang="ja-JP" b="1" dirty="0" smtClean="0"/>
              <a:t>1</a:t>
            </a:r>
            <a:r>
              <a:rPr lang="ja-JP" altLang="en-US" b="1" dirty="0"/>
              <a:t>弾</a:t>
            </a:r>
            <a:r>
              <a:rPr lang="en-US" altLang="ja-JP" b="1" dirty="0" smtClean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できてなく</a:t>
            </a:r>
            <a:r>
              <a:rPr lang="ja-JP" altLang="en-US" dirty="0" err="1" smtClean="0"/>
              <a:t>ね</a:t>
            </a:r>
            <a:r>
              <a:rPr lang="ja-JP" altLang="en-US" dirty="0" smtClean="0"/>
              <a:t>？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 smtClean="0"/>
              <a:t>　生成された絵　　　　　　　　　　　　　　　もとデータ</a:t>
            </a:r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dirty="0" smtClean="0"/>
              <a:t>同じものが生成されてる！</a:t>
            </a:r>
            <a:endParaRPr kumimoji="1" lang="en-US" altLang="ja-JP" dirty="0" smtClean="0"/>
          </a:p>
        </p:txBody>
      </p:sp>
      <p:pic>
        <p:nvPicPr>
          <p:cNvPr id="4" name="Picture 2" descr="arcBK01-0043-29ãå¿ å­ç¾©å£«ä¼ã ãå¯ºå²¡å¹³å³è¡éãã»ã»ãã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0" y="3918570"/>
            <a:ext cx="2376115" cy="3655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図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89"/>
          <a:stretch/>
        </p:blipFill>
        <p:spPr>
          <a:xfrm>
            <a:off x="915677" y="3918570"/>
            <a:ext cx="2189064" cy="364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66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パラメータ調整はどうした</a:t>
            </a:r>
            <a:r>
              <a:rPr lang="ja-JP" altLang="en-US" b="1" dirty="0" smtClean="0"/>
              <a:t>か</a:t>
            </a:r>
            <a:r>
              <a:rPr lang="en-US" altLang="ja-JP" b="1" dirty="0" smtClean="0"/>
              <a:t>(</a:t>
            </a:r>
            <a:r>
              <a:rPr lang="ja-JP" altLang="en-US" b="1" dirty="0" smtClean="0"/>
              <a:t>第</a:t>
            </a:r>
            <a:r>
              <a:rPr lang="en-US" altLang="ja-JP" b="1" dirty="0"/>
              <a:t>2</a:t>
            </a:r>
            <a:r>
              <a:rPr lang="ja-JP" altLang="en-US" b="1" dirty="0" smtClean="0"/>
              <a:t>弾</a:t>
            </a:r>
            <a:r>
              <a:rPr lang="en-US" altLang="ja-JP" b="1" dirty="0" smtClean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第</a:t>
            </a:r>
            <a:r>
              <a:rPr lang="en-US" altLang="ja-JP" dirty="0"/>
              <a:t>2</a:t>
            </a:r>
            <a:r>
              <a:rPr lang="ja-JP" altLang="en-US" dirty="0" smtClean="0"/>
              <a:t>弾：データ量を増やした。</a:t>
            </a:r>
            <a:r>
              <a:rPr lang="en-US" altLang="ja-JP" dirty="0" smtClean="0"/>
              <a:t>(600</a:t>
            </a:r>
            <a:r>
              <a:rPr lang="ja-JP" altLang="en-US" dirty="0" smtClean="0"/>
              <a:t>→</a:t>
            </a:r>
            <a:r>
              <a:rPr lang="en-US" altLang="ja-JP" dirty="0" smtClean="0"/>
              <a:t>2100)</a:t>
            </a:r>
          </a:p>
          <a:p>
            <a:r>
              <a:rPr kumimoji="1" lang="ja-JP" altLang="en-US" dirty="0" smtClean="0"/>
              <a:t>結果：</a:t>
            </a:r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kumimoji="1" lang="ja-JP" altLang="en-US" dirty="0" smtClean="0"/>
              <a:t>できた？</a:t>
            </a: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88" y="4530638"/>
            <a:ext cx="16417824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13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79" t="9203" r="12603" b="58589"/>
          <a:stretch/>
        </p:blipFill>
        <p:spPr>
          <a:xfrm>
            <a:off x="539750" y="3554413"/>
            <a:ext cx="13176758" cy="3979557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パラメータ調整はどうした</a:t>
            </a:r>
            <a:r>
              <a:rPr lang="ja-JP" altLang="en-US" b="1" dirty="0" smtClean="0"/>
              <a:t>か</a:t>
            </a:r>
            <a:r>
              <a:rPr lang="en-US" altLang="ja-JP" b="1" dirty="0" smtClean="0"/>
              <a:t>(</a:t>
            </a:r>
            <a:r>
              <a:rPr lang="ja-JP" altLang="en-US" b="1" dirty="0" smtClean="0"/>
              <a:t>第</a:t>
            </a:r>
            <a:r>
              <a:rPr lang="en-US" altLang="ja-JP" b="1" dirty="0"/>
              <a:t>2</a:t>
            </a:r>
            <a:r>
              <a:rPr lang="ja-JP" altLang="en-US" b="1" dirty="0" smtClean="0"/>
              <a:t>弾</a:t>
            </a:r>
            <a:r>
              <a:rPr lang="en-US" altLang="ja-JP" b="1" dirty="0" smtClean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 smtClean="0"/>
              <a:t>できてなく</a:t>
            </a:r>
            <a:r>
              <a:rPr kumimoji="1" lang="ja-JP" altLang="en-US" dirty="0" err="1" smtClean="0"/>
              <a:t>ね</a:t>
            </a:r>
            <a:r>
              <a:rPr kumimoji="1" lang="ja-JP" altLang="en-US" dirty="0" smtClean="0"/>
              <a:t>？</a:t>
            </a:r>
            <a:endParaRPr kumimoji="1" lang="en-US" altLang="ja-JP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dirty="0" smtClean="0"/>
              <a:t>生成された絵ともとデータのかぶりはない</a:t>
            </a:r>
            <a:endParaRPr lang="en-US" altLang="ja-JP" dirty="0" smtClean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 smtClean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lang="en-US" altLang="ja-JP" dirty="0" smtClean="0"/>
          </a:p>
          <a:p>
            <a:pPr marL="0" indent="0">
              <a:buNone/>
            </a:pPr>
            <a:r>
              <a:rPr kumimoji="1" lang="ja-JP" altLang="en-US" dirty="0"/>
              <a:t>　</a:t>
            </a:r>
            <a:r>
              <a:rPr kumimoji="1" lang="ja-JP" altLang="en-US" dirty="0" smtClean="0"/>
              <a:t>生成された絵は</a:t>
            </a:r>
            <a:r>
              <a:rPr kumimoji="1" lang="en-US" altLang="ja-JP" dirty="0" smtClean="0"/>
              <a:t>1</a:t>
            </a:r>
            <a:r>
              <a:rPr kumimoji="1" lang="ja-JP" altLang="en-US" dirty="0" smtClean="0"/>
              <a:t>種類</a:t>
            </a:r>
            <a:endParaRPr kumimoji="1" lang="en-US" altLang="ja-JP" dirty="0" smtClean="0"/>
          </a:p>
          <a:p>
            <a:pPr marL="0" indent="0">
              <a:buNone/>
            </a:pP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9895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b="1" dirty="0" smtClean="0"/>
              <a:t>自己紹介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dirty="0" smtClean="0"/>
              <a:t>分野</a:t>
            </a:r>
            <a:r>
              <a:rPr lang="ja-JP" altLang="en-US" dirty="0" smtClean="0"/>
              <a:t>：インフラエンジニア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dirty="0" smtClean="0"/>
              <a:t>→</a:t>
            </a:r>
            <a:r>
              <a:rPr lang="ja-JP" altLang="en-US" b="1" u="sng" dirty="0" smtClean="0">
                <a:solidFill>
                  <a:schemeClr val="accent2">
                    <a:lumMod val="75000"/>
                  </a:schemeClr>
                </a:solidFill>
              </a:rPr>
              <a:t>機械学習やったことない</a:t>
            </a:r>
            <a:endParaRPr lang="en-US" altLang="ja-JP" b="1" u="sng" dirty="0" smtClean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ja-JP" altLang="en-US" dirty="0" smtClean="0"/>
              <a:t>趣味：</a:t>
            </a:r>
            <a:r>
              <a:rPr lang="en-US" altLang="ja-JP" dirty="0" err="1" smtClean="0"/>
              <a:t>splatoon</a:t>
            </a:r>
            <a:r>
              <a:rPr lang="en-US" altLang="ja-JP" dirty="0" smtClean="0"/>
              <a:t>,</a:t>
            </a:r>
            <a:r>
              <a:rPr lang="ja-JP" altLang="en-US" dirty="0" smtClean="0"/>
              <a:t>料理</a:t>
            </a:r>
            <a:r>
              <a:rPr lang="en-US" altLang="ja-JP" dirty="0" smtClean="0"/>
              <a:t>,</a:t>
            </a:r>
            <a:r>
              <a:rPr lang="ja-JP" altLang="en-US" dirty="0" smtClean="0"/>
              <a:t>旅行</a:t>
            </a:r>
            <a:endParaRPr lang="en-US" altLang="ja-JP" dirty="0" smtClean="0"/>
          </a:p>
        </p:txBody>
      </p:sp>
      <p:pic>
        <p:nvPicPr>
          <p:cNvPr id="1030" name="Picture 6" descr="ãsplatoon2ãã¿ã¤ãã«ãã®ç»åæ¤ç´¢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3240" y="5034694"/>
            <a:ext cx="3564396" cy="2376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080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パラメータ調整はどうした</a:t>
            </a:r>
            <a:r>
              <a:rPr lang="ja-JP" altLang="en-US" b="1" dirty="0" smtClean="0"/>
              <a:t>か</a:t>
            </a:r>
            <a:r>
              <a:rPr lang="en-US" altLang="ja-JP" b="1" dirty="0" smtClean="0"/>
              <a:t>(</a:t>
            </a:r>
            <a:r>
              <a:rPr lang="ja-JP" altLang="en-US" b="1" dirty="0" smtClean="0"/>
              <a:t>第</a:t>
            </a:r>
            <a:r>
              <a:rPr lang="en-US" altLang="ja-JP" b="1" dirty="0" smtClean="0"/>
              <a:t>3</a:t>
            </a:r>
            <a:r>
              <a:rPr lang="ja-JP" altLang="en-US" b="1" dirty="0" smtClean="0"/>
              <a:t>弾</a:t>
            </a:r>
            <a:r>
              <a:rPr lang="en-US" altLang="ja-JP" b="1" dirty="0" smtClean="0"/>
              <a:t>)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第</a:t>
            </a:r>
            <a:r>
              <a:rPr lang="en-US" altLang="ja-JP" dirty="0" smtClean="0"/>
              <a:t>3</a:t>
            </a:r>
            <a:r>
              <a:rPr lang="ja-JP" altLang="en-US" dirty="0" smtClean="0"/>
              <a:t>弾：</a:t>
            </a:r>
            <a:r>
              <a:rPr lang="en-US" altLang="ja-JP" dirty="0" smtClean="0"/>
              <a:t>loss</a:t>
            </a:r>
            <a:r>
              <a:rPr lang="ja-JP" altLang="en-US" dirty="0" smtClean="0"/>
              <a:t>を調整してみた。</a:t>
            </a:r>
            <a:endParaRPr lang="en-US" altLang="ja-JP" dirty="0" smtClean="0"/>
          </a:p>
          <a:p>
            <a:r>
              <a:rPr kumimoji="1" lang="ja-JP" altLang="en-US" dirty="0" smtClean="0"/>
              <a:t>結果：</a:t>
            </a:r>
            <a:endParaRPr kumimoji="1" lang="en-US" altLang="ja-JP" dirty="0" smtClean="0"/>
          </a:p>
          <a:p>
            <a:endParaRPr lang="en-US" altLang="ja-JP" dirty="0"/>
          </a:p>
          <a:p>
            <a:endParaRPr kumimoji="1" lang="en-US" altLang="ja-JP" dirty="0" smtClean="0"/>
          </a:p>
          <a:p>
            <a:endParaRPr lang="en-US" altLang="ja-JP" dirty="0" smtClean="0"/>
          </a:p>
          <a:p>
            <a:endParaRPr lang="en-US" altLang="ja-JP" dirty="0"/>
          </a:p>
          <a:p>
            <a:pPr marL="0" indent="0">
              <a:buNone/>
            </a:pPr>
            <a:r>
              <a:rPr kumimoji="1" lang="ja-JP" altLang="en-US" dirty="0" smtClean="0"/>
              <a:t>　確かにばらけたけど、これではモザイク</a:t>
            </a:r>
            <a:r>
              <a:rPr kumimoji="1" lang="ja-JP" altLang="en-US" dirty="0" err="1" smtClean="0"/>
              <a:t>。。。</a:t>
            </a:r>
            <a:endParaRPr kumimoji="1" lang="en-US" altLang="ja-JP" dirty="0" smtClean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5" t="10634" r="12603" b="58589"/>
          <a:stretch/>
        </p:blipFill>
        <p:spPr>
          <a:xfrm>
            <a:off x="791072" y="3809852"/>
            <a:ext cx="11126798" cy="327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127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総括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DCGAN</a:t>
            </a:r>
            <a:r>
              <a:rPr lang="ja-JP" altLang="en-US" dirty="0"/>
              <a:t>で浮世絵っぽいものは作れた。</a:t>
            </a:r>
          </a:p>
          <a:p>
            <a:r>
              <a:rPr lang="ja-JP" altLang="en-US" dirty="0"/>
              <a:t>とはいえ、理想通りの結果にはならなかった</a:t>
            </a:r>
            <a:r>
              <a:rPr lang="ja-JP" altLang="en-US" dirty="0" smtClean="0"/>
              <a:t>。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 smtClean="0"/>
              <a:t>　</a:t>
            </a:r>
            <a:r>
              <a:rPr lang="en-US" altLang="ja-JP" dirty="0" smtClean="0"/>
              <a:t>×</a:t>
            </a:r>
            <a:r>
              <a:rPr lang="ja-JP" altLang="en-US" dirty="0" smtClean="0"/>
              <a:t>複数の新規の浮世絵作成</a:t>
            </a:r>
            <a:endParaRPr lang="ja-JP" altLang="en-US" dirty="0"/>
          </a:p>
          <a:p>
            <a:r>
              <a:rPr lang="ja-JP" altLang="en-US" dirty="0"/>
              <a:t>パラメータチューニングが大変。</a:t>
            </a:r>
          </a:p>
          <a:p>
            <a:r>
              <a:rPr lang="ja-JP" altLang="en-US" dirty="0"/>
              <a:t>よく分かっていなくても、楽しく作ることはできる。</a:t>
            </a:r>
          </a:p>
          <a:p>
            <a:pPr marL="0" indent="0">
              <a:buNone/>
            </a:pPr>
            <a:r>
              <a:rPr lang="ja-JP" altLang="en-US" dirty="0" smtClean="0"/>
              <a:t>　が</a:t>
            </a:r>
            <a:r>
              <a:rPr lang="ja-JP" altLang="en-US" dirty="0"/>
              <a:t>、ガチになろうとすると、自分の技術ではまだまだ。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526296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今後について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 err="1"/>
              <a:t>git</a:t>
            </a:r>
            <a:r>
              <a:rPr lang="ja-JP" altLang="en-US" dirty="0"/>
              <a:t>に上げる。</a:t>
            </a:r>
          </a:p>
          <a:p>
            <a:r>
              <a:rPr lang="ja-JP" altLang="en-US" dirty="0"/>
              <a:t>今回いただいた突っ込みをもとに修正をかける</a:t>
            </a:r>
            <a:r>
              <a:rPr lang="ja-JP" altLang="en-US" dirty="0" smtClean="0"/>
              <a:t>。</a:t>
            </a:r>
            <a:endParaRPr lang="en-US" altLang="ja-JP" dirty="0" smtClean="0"/>
          </a:p>
          <a:p>
            <a:r>
              <a:rPr lang="en-US" altLang="ja-JP" dirty="0" smtClean="0"/>
              <a:t>Data-</a:t>
            </a:r>
            <a:r>
              <a:rPr lang="en-US" altLang="ja-JP" dirty="0" err="1" smtClean="0"/>
              <a:t>augumentation</a:t>
            </a:r>
            <a:endParaRPr lang="ja-JP" altLang="en-US" dirty="0"/>
          </a:p>
          <a:p>
            <a:r>
              <a:rPr lang="ja-JP" altLang="en-US" dirty="0"/>
              <a:t>別の</a:t>
            </a:r>
            <a:r>
              <a:rPr lang="en-US" altLang="ja-JP" dirty="0"/>
              <a:t>GAN</a:t>
            </a:r>
            <a:r>
              <a:rPr lang="ja-JP" altLang="en-US" dirty="0"/>
              <a:t>を試す</a:t>
            </a:r>
            <a:r>
              <a:rPr lang="ja-JP" altLang="en-US" dirty="0" smtClean="0"/>
              <a:t>。</a:t>
            </a:r>
            <a:r>
              <a:rPr lang="en-US" altLang="ja-JP" dirty="0" smtClean="0"/>
              <a:t>(WGAN</a:t>
            </a:r>
            <a:r>
              <a:rPr lang="ja-JP" altLang="en-US" dirty="0" smtClean="0"/>
              <a:t>など</a:t>
            </a:r>
            <a:r>
              <a:rPr lang="en-US" altLang="ja-JP" dirty="0" smtClean="0"/>
              <a:t>)</a:t>
            </a:r>
            <a:endParaRPr lang="ja-JP" altLang="en-US" dirty="0"/>
          </a:p>
          <a:p>
            <a:r>
              <a:rPr lang="ja-JP" altLang="en-US" dirty="0"/>
              <a:t>高解像度の画像で試す。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47569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今日、お話しすること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 smtClean="0"/>
              <a:t>なぜ取り組んだか</a:t>
            </a:r>
            <a:endParaRPr lang="en-US" altLang="ja-JP" dirty="0" smtClean="0"/>
          </a:p>
          <a:p>
            <a:r>
              <a:rPr kumimoji="1" lang="ja-JP" altLang="en-US" dirty="0" smtClean="0"/>
              <a:t>どう取り組んだか</a:t>
            </a:r>
            <a:endParaRPr kumimoji="1" lang="en-US" altLang="ja-JP" dirty="0" smtClean="0"/>
          </a:p>
          <a:p>
            <a:r>
              <a:rPr lang="ja-JP" altLang="en-US" dirty="0" smtClean="0"/>
              <a:t>結果どうなったか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60345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WHY</a:t>
            </a:r>
            <a:r>
              <a:rPr kumimoji="1" lang="ja-JP" altLang="en-US" b="1" dirty="0" smtClean="0"/>
              <a:t>　機械学習？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次の異動・職場で機械学習を使いたい！</a:t>
            </a:r>
            <a:endParaRPr kumimoji="1" lang="en-US" altLang="ja-JP" dirty="0" smtClean="0"/>
          </a:p>
          <a:p>
            <a:r>
              <a:rPr kumimoji="1" lang="ja-JP" altLang="en-US" dirty="0" smtClean="0"/>
              <a:t>クラウドと同じく、システムで必須になりそう。</a:t>
            </a:r>
            <a:endParaRPr kumimoji="1" lang="en-US" altLang="ja-JP" dirty="0" smtClean="0"/>
          </a:p>
          <a:p>
            <a:pPr marL="0" indent="0">
              <a:buNone/>
            </a:pPr>
            <a:endParaRPr kumimoji="1" lang="ja-JP" altLang="en-US" dirty="0"/>
          </a:p>
        </p:txBody>
      </p:sp>
      <p:pic>
        <p:nvPicPr>
          <p:cNvPr id="2050" name="Picture 2" descr="ãAWS ã¢ã¤ã³ã³ãã®ç»åæ¤ç´¢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908" y="5286722"/>
            <a:ext cx="3539183" cy="2324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ãmicrosoft azure ã¢ã¤ã³ã³ãã®ç»åæ¤ç´¢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4083" y="5141913"/>
            <a:ext cx="3076600" cy="3076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ãkeras ã¢ã¤ã³ã³ãã®ç»åæ¤ç´¢çµæ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2826" y="5092235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ãtensorflow logoãã®ç»åæ¤ç´¢çµæ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6574" y="5134831"/>
            <a:ext cx="2592153" cy="2772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07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ã5000ä¸åãAIãçµµãã®ç»åæ¤ç´¢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8036" y="2931252"/>
            <a:ext cx="5832648" cy="5793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WHY</a:t>
            </a:r>
            <a:r>
              <a:rPr kumimoji="1" lang="ja-JP" altLang="en-US" b="1" dirty="0" smtClean="0"/>
              <a:t> </a:t>
            </a:r>
            <a:r>
              <a:rPr kumimoji="1" lang="en-US" altLang="ja-JP" b="1" dirty="0" smtClean="0"/>
              <a:t>DCGAN</a:t>
            </a:r>
            <a:r>
              <a:rPr kumimoji="1" lang="ja-JP" altLang="en-US" b="1" dirty="0" smtClean="0"/>
              <a:t>？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39750" y="2082366"/>
            <a:ext cx="17533242" cy="7181649"/>
          </a:xfrm>
        </p:spPr>
        <p:txBody>
          <a:bodyPr/>
          <a:lstStyle/>
          <a:p>
            <a:r>
              <a:rPr kumimoji="1" lang="ja-JP" altLang="en-US" dirty="0" smtClean="0"/>
              <a:t>目で見えたほうがかっこいいじゃ</a:t>
            </a:r>
            <a:r>
              <a:rPr kumimoji="1" lang="ja-JP" altLang="en-US" dirty="0" err="1" smtClean="0"/>
              <a:t>ん</a:t>
            </a:r>
            <a:r>
              <a:rPr kumimoji="1" lang="ja-JP" altLang="en-US" dirty="0" smtClean="0"/>
              <a:t>？　　　・</a:t>
            </a:r>
            <a:r>
              <a:rPr kumimoji="1" lang="en-US" altLang="ja-JP" dirty="0" smtClean="0"/>
              <a:t>AI</a:t>
            </a:r>
            <a:r>
              <a:rPr kumimoji="1" lang="ja-JP" altLang="en-US" dirty="0" smtClean="0"/>
              <a:t>で作った</a:t>
            </a:r>
            <a:r>
              <a:rPr lang="en-US" altLang="ja-JP" dirty="0" smtClean="0"/>
              <a:t>4900</a:t>
            </a:r>
            <a:r>
              <a:rPr lang="ja-JP" altLang="en-US" dirty="0"/>
              <a:t>万円で売れた絵がある。</a:t>
            </a:r>
          </a:p>
          <a:p>
            <a:endParaRPr kumimoji="1" lang="en-US" altLang="ja-JP" dirty="0" smtClean="0"/>
          </a:p>
        </p:txBody>
      </p:sp>
      <p:pic>
        <p:nvPicPr>
          <p:cNvPr id="3074" name="Picture 2" descr="ãäººã¯è¦ãç®ã9å²ãè¡¨ç´ãã®ç»åæ¤ç´¢çµæ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732" y="2937780"/>
            <a:ext cx="3642852" cy="5901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97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b="1" dirty="0" smtClean="0"/>
              <a:t>WHY</a:t>
            </a:r>
            <a:r>
              <a:rPr kumimoji="1" lang="ja-JP" altLang="en-US" b="1" dirty="0" smtClean="0"/>
              <a:t>　浮世絵？</a:t>
            </a:r>
            <a:endParaRPr kumimoji="1" lang="ja-JP" altLang="en-US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似たパターンがありながらも写真とは異なる。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独特の質感を表現できたら面白そう。</a:t>
            </a:r>
            <a:endParaRPr kumimoji="1" lang="en-US" altLang="ja-JP" dirty="0" smtClean="0"/>
          </a:p>
          <a:p>
            <a:r>
              <a:rPr kumimoji="1" lang="ja-JP" altLang="en-US" dirty="0" smtClean="0"/>
              <a:t>日本人！</a:t>
            </a:r>
            <a:r>
              <a:rPr kumimoji="1" lang="ja-JP" altLang="en-US" dirty="0" err="1" smtClean="0"/>
              <a:t>って</a:t>
            </a:r>
            <a:r>
              <a:rPr kumimoji="1" lang="ja-JP" altLang="en-US" dirty="0" smtClean="0"/>
              <a:t>感じがする。</a:t>
            </a:r>
            <a:endParaRPr kumimoji="1" lang="en-US" altLang="ja-JP" dirty="0" smtClean="0"/>
          </a:p>
        </p:txBody>
      </p:sp>
      <p:pic>
        <p:nvPicPr>
          <p:cNvPr id="4098" name="Picture 2" descr="ãèé£¾åæãã®ç»åæ¤ç´¢çµæ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2609" y="3282052"/>
            <a:ext cx="7612956" cy="524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4685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作成</a:t>
            </a:r>
            <a:r>
              <a:rPr lang="ja-JP" altLang="en-US" b="1" dirty="0" smtClean="0"/>
              <a:t>の</a:t>
            </a:r>
            <a:r>
              <a:rPr lang="ja-JP" altLang="en-US" b="1" dirty="0"/>
              <a:t>流</a:t>
            </a:r>
            <a:r>
              <a:rPr lang="ja-JP" altLang="en-US" b="1" dirty="0" smtClean="0"/>
              <a:t>れ</a:t>
            </a:r>
            <a:endParaRPr kumimoji="1" lang="ja-JP" altLang="en-US" b="1" dirty="0"/>
          </a:p>
        </p:txBody>
      </p:sp>
      <p:pic>
        <p:nvPicPr>
          <p:cNvPr id="5122" name="Picture 2" descr="ãªã³ã©ã¤ã³ã¹ãã¬ã¼ã¸ã®ã¤ã©ã¹ã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850" y="4710658"/>
            <a:ext cx="3150853" cy="3150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ããµãã®ã¤ã©ã¹ãï¼ææ¿å·ï¼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302" y="4710658"/>
            <a:ext cx="2686102" cy="3150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0" name="Picture 10" descr="ãã¼ããã½ã³ã³ãä½¿ãç·æ§ã®ã¤ã©ã¹ãï¼æ¨ªåãï¼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9447" y="4710658"/>
            <a:ext cx="3010697" cy="2799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ãã¸ã¿ã«ãã¼ã¿ã®èæ¯ç´ æï¼ç·ï¼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734"/>
          <a:stretch/>
        </p:blipFill>
        <p:spPr bwMode="auto">
          <a:xfrm>
            <a:off x="12557914" y="4710658"/>
            <a:ext cx="3024485" cy="2916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コンテンツ プレースホルダー 2"/>
          <p:cNvSpPr txBox="1">
            <a:spLocks/>
          </p:cNvSpPr>
          <p:nvPr/>
        </p:nvSpPr>
        <p:spPr>
          <a:xfrm>
            <a:off x="539750" y="2082366"/>
            <a:ext cx="17168130" cy="718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854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4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ja-JP" dirty="0" smtClean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 smtClean="0"/>
              <a:t>1.</a:t>
            </a:r>
            <a:r>
              <a:rPr lang="ja-JP" altLang="en-US" dirty="0"/>
              <a:t>データ</a:t>
            </a:r>
            <a:r>
              <a:rPr lang="ja-JP" altLang="en-US" dirty="0" smtClean="0"/>
              <a:t>を集める　→　</a:t>
            </a:r>
            <a:r>
              <a:rPr lang="en-US" altLang="ja-JP" dirty="0" smtClean="0"/>
              <a:t>2.</a:t>
            </a:r>
            <a:r>
              <a:rPr lang="ja-JP" altLang="en-US" dirty="0" smtClean="0"/>
              <a:t>前処理　→　</a:t>
            </a:r>
            <a:r>
              <a:rPr lang="en-US" altLang="ja-JP" dirty="0" smtClean="0"/>
              <a:t>3.</a:t>
            </a:r>
            <a:r>
              <a:rPr lang="ja-JP" altLang="en-US" dirty="0" smtClean="0"/>
              <a:t>コーディング　→　</a:t>
            </a:r>
            <a:r>
              <a:rPr lang="en-US" altLang="ja-JP" dirty="0" smtClean="0"/>
              <a:t>4.</a:t>
            </a:r>
            <a:r>
              <a:rPr lang="ja-JP" altLang="en-US" dirty="0" smtClean="0"/>
              <a:t>パラメータ調整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156884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/>
              <a:t>データ</a:t>
            </a:r>
            <a:r>
              <a:rPr lang="ja-JP" altLang="en-US" b="1" dirty="0" smtClean="0"/>
              <a:t>はどう集めたか</a:t>
            </a:r>
            <a:endParaRPr kumimoji="1" lang="ja-JP" altLang="en-US" b="1" dirty="0"/>
          </a:p>
        </p:txBody>
      </p:sp>
      <p:pic>
        <p:nvPicPr>
          <p:cNvPr id="5122" name="Picture 2" descr="ãªã³ã©ã¤ã³ã¹ãã¬ã¼ã¸ã®ã¤ã©ã¹ã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850" y="4710658"/>
            <a:ext cx="3150853" cy="3150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コンテンツ プレースホルダー 2"/>
          <p:cNvSpPr txBox="1">
            <a:spLocks/>
          </p:cNvSpPr>
          <p:nvPr/>
        </p:nvSpPr>
        <p:spPr>
          <a:xfrm>
            <a:off x="539750" y="2082366"/>
            <a:ext cx="17168130" cy="71816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854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41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028563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14271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399980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085689" indent="-342854" algn="l" defTabSz="1371417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771397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57106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2814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28523" indent="-342854" algn="l" defTabSz="1371417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kumimoji="1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ja-JP" dirty="0" smtClean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r>
              <a:rPr lang="en-US" altLang="ja-JP" dirty="0" smtClean="0"/>
              <a:t>1.</a:t>
            </a:r>
            <a:r>
              <a:rPr lang="ja-JP" altLang="en-US" dirty="0"/>
              <a:t>データ</a:t>
            </a:r>
            <a:r>
              <a:rPr lang="ja-JP" altLang="en-US" dirty="0" smtClean="0"/>
              <a:t>を集める　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→　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2.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前処理　→　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3.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コーディング　→　</a:t>
            </a:r>
            <a:r>
              <a:rPr lang="en-US" altLang="ja-JP" dirty="0" smtClean="0">
                <a:solidFill>
                  <a:schemeClr val="bg1">
                    <a:lumMod val="65000"/>
                  </a:schemeClr>
                </a:solidFill>
              </a:rPr>
              <a:t>4.</a:t>
            </a:r>
            <a:r>
              <a:rPr lang="ja-JP" altLang="en-US" dirty="0" smtClean="0">
                <a:solidFill>
                  <a:schemeClr val="bg1">
                    <a:lumMod val="65000"/>
                  </a:schemeClr>
                </a:solidFill>
              </a:rPr>
              <a:t>パラメータ調整</a:t>
            </a:r>
            <a:endParaRPr lang="en-US" altLang="ja-JP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2600384" y="4739793"/>
            <a:ext cx="3168352" cy="2952328"/>
          </a:xfrm>
          <a:prstGeom prst="rect">
            <a:avLst/>
          </a:prstGeom>
          <a:blipFill dpi="0" rotWithShape="1">
            <a:blip r:embed="rId3">
              <a:alphaModFix amt="2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/>
          <p:cNvSpPr/>
          <p:nvPr/>
        </p:nvSpPr>
        <p:spPr>
          <a:xfrm>
            <a:off x="8273577" y="4780735"/>
            <a:ext cx="3010697" cy="3010697"/>
          </a:xfrm>
          <a:prstGeom prst="rect">
            <a:avLst/>
          </a:prstGeom>
          <a:blipFill>
            <a:blip r:embed="rId4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/>
          <p:cNvSpPr/>
          <p:nvPr/>
        </p:nvSpPr>
        <p:spPr>
          <a:xfrm>
            <a:off x="4789394" y="4845923"/>
            <a:ext cx="2752735" cy="2880320"/>
          </a:xfrm>
          <a:prstGeom prst="rect">
            <a:avLst/>
          </a:prstGeom>
          <a:blipFill>
            <a:blip r:embed="rId5">
              <a:alphaModFix amt="20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25060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 smtClean="0"/>
              <a:t>データはどう集めたか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39750" y="2082365"/>
            <a:ext cx="17168130" cy="7596845"/>
          </a:xfrm>
        </p:spPr>
        <p:txBody>
          <a:bodyPr>
            <a:normAutofit/>
          </a:bodyPr>
          <a:lstStyle/>
          <a:p>
            <a:r>
              <a:rPr kumimoji="1" lang="ja-JP" altLang="en-US" dirty="0" smtClean="0"/>
              <a:t>使ったツールは？</a:t>
            </a:r>
            <a:endParaRPr kumimoji="1" lang="en-US" altLang="ja-JP" dirty="0" smtClean="0"/>
          </a:p>
          <a:p>
            <a:pPr marL="0" indent="0">
              <a:buNone/>
            </a:pPr>
            <a:r>
              <a:rPr kumimoji="1" lang="ja-JP" altLang="en-US" dirty="0" smtClean="0"/>
              <a:t>　</a:t>
            </a:r>
            <a:r>
              <a:rPr kumimoji="1" lang="en-US" altLang="ja-JP" dirty="0" smtClean="0"/>
              <a:t>Google</a:t>
            </a:r>
            <a:r>
              <a:rPr kumimoji="1" lang="ja-JP" altLang="en-US" dirty="0" smtClean="0"/>
              <a:t> </a:t>
            </a:r>
            <a:r>
              <a:rPr kumimoji="1" lang="en-US" altLang="ja-JP" dirty="0" smtClean="0"/>
              <a:t>Chrome</a:t>
            </a:r>
            <a:r>
              <a:rPr kumimoji="1" lang="ja-JP" altLang="en-US" dirty="0" smtClean="0"/>
              <a:t>の拡張機能</a:t>
            </a:r>
            <a:r>
              <a:rPr kumimoji="1" lang="en-US" altLang="ja-JP" dirty="0" smtClean="0"/>
              <a:t>(</a:t>
            </a:r>
            <a:r>
              <a:rPr lang="ja-JP" altLang="en-US" b="1" u="sng" dirty="0" smtClean="0">
                <a:solidFill>
                  <a:schemeClr val="accent2">
                    <a:lumMod val="75000"/>
                  </a:schemeClr>
                </a:solidFill>
              </a:rPr>
              <a:t>ブラウザで表示中の画像を全取得</a:t>
            </a:r>
            <a:r>
              <a:rPr kumimoji="1" lang="en-US" altLang="ja-JP" dirty="0" smtClean="0"/>
              <a:t>)</a:t>
            </a:r>
            <a:r>
              <a:rPr kumimoji="1" lang="ja-JP" altLang="en-US" dirty="0" smtClean="0"/>
              <a:t>を使用</a:t>
            </a:r>
            <a:endParaRPr lang="en-US" altLang="ja-JP" dirty="0" smtClean="0"/>
          </a:p>
          <a:p>
            <a:pPr marL="0" indent="0">
              <a:buNone/>
            </a:pPr>
            <a:r>
              <a:rPr kumimoji="1" lang="ja-JP" altLang="en-US" dirty="0" smtClean="0"/>
              <a:t>　　　　</a:t>
            </a:r>
            <a:r>
              <a:rPr lang="en-US" altLang="ja-JP" sz="2800" dirty="0" smtClean="0"/>
              <a:t>https</a:t>
            </a:r>
            <a:r>
              <a:rPr lang="en-US" altLang="ja-JP" sz="2800" dirty="0"/>
              <a:t>://chrome.google.com/webstore/detail/image-downloader/cnpniohnfphhjihaiiggeabnkjhpaldj</a:t>
            </a:r>
            <a:endParaRPr kumimoji="1" lang="en-US" altLang="ja-JP" sz="2800" dirty="0"/>
          </a:p>
          <a:p>
            <a:r>
              <a:rPr lang="ja-JP" altLang="en-US" dirty="0" smtClean="0"/>
              <a:t>どこから取った？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dirty="0" smtClean="0"/>
              <a:t>デジタル浮世絵博物館</a:t>
            </a:r>
            <a:endParaRPr lang="en-US" altLang="ja-JP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en-US" altLang="ja-JP" sz="2400" dirty="0" smtClean="0"/>
              <a:t>http://www.arc.ritsumei.ac.jp/lib/vm/digitalukiyoemuseum/C/</a:t>
            </a:r>
          </a:p>
          <a:p>
            <a:r>
              <a:rPr kumimoji="1" lang="ja-JP" altLang="en-US" dirty="0" smtClean="0"/>
              <a:t>何でスクレイピングしないの？</a:t>
            </a:r>
            <a:endParaRPr kumimoji="1" lang="en-US" altLang="ja-JP" dirty="0" smtClean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ja-JP" altLang="en-US" dirty="0" err="1" smtClean="0"/>
              <a:t>めんど</a:t>
            </a:r>
            <a:r>
              <a:rPr lang="en-US" altLang="ja-JP" dirty="0" smtClean="0"/>
              <a:t>…HP</a:t>
            </a:r>
            <a:r>
              <a:rPr lang="ja-JP" altLang="en-US" dirty="0" smtClean="0"/>
              <a:t>で</a:t>
            </a:r>
            <a:r>
              <a:rPr lang="en-US" altLang="ja-JP" dirty="0" smtClean="0"/>
              <a:t>1</a:t>
            </a:r>
            <a:r>
              <a:rPr lang="ja-JP" altLang="en-US" dirty="0" smtClean="0"/>
              <a:t>ページに</a:t>
            </a:r>
            <a:r>
              <a:rPr lang="en-US" altLang="ja-JP" dirty="0" smtClean="0"/>
              <a:t>300</a:t>
            </a:r>
            <a:r>
              <a:rPr lang="ja-JP" altLang="en-US" dirty="0" smtClean="0"/>
              <a:t>枚の浮世絵を表示してくれるから、拡張機能で十分</a:t>
            </a:r>
            <a:endParaRPr kumimoji="1" lang="en-US" altLang="ja-JP" dirty="0" smtClean="0"/>
          </a:p>
        </p:txBody>
      </p:sp>
      <p:pic>
        <p:nvPicPr>
          <p:cNvPr id="6146" name="Picture 2" descr="https://lh3.googleusercontent.com/hUucUkAdiGMId9YQxT2_abWsJU9nt_cvCYMuu5wD3dk0ffI5RZtyowEY3w2niXbNaedPVPIzoA=w128-h128-e36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088" y="3738550"/>
            <a:ext cx="936103" cy="936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58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スリップストリーム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ユーザー定義 2">
      <a:majorFont>
        <a:latin typeface="Segoe UI"/>
        <a:ea typeface="Meiryo UI"/>
        <a:cs typeface=""/>
      </a:majorFont>
      <a:minorFont>
        <a:latin typeface="Segoe UI"/>
        <a:ea typeface="Meiryo U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1092</TotalTime>
  <Words>347</Words>
  <Application>Microsoft Office PowerPoint</Application>
  <PresentationFormat>ユーザー設定</PresentationFormat>
  <Paragraphs>115</Paragraphs>
  <Slides>22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22</vt:i4>
      </vt:variant>
    </vt:vector>
  </HeadingPairs>
  <TitlesOfParts>
    <vt:vector size="26" baseType="lpstr">
      <vt:lpstr>Meiryo UI</vt:lpstr>
      <vt:lpstr>Arial</vt:lpstr>
      <vt:lpstr>Segoe UI</vt:lpstr>
      <vt:lpstr>Office テーマ</vt:lpstr>
      <vt:lpstr>DCGANを使って “浮世絵っぽい”絵を生成する</vt:lpstr>
      <vt:lpstr>自己紹介</vt:lpstr>
      <vt:lpstr>今日、お話しすること</vt:lpstr>
      <vt:lpstr>WHY　機械学習？</vt:lpstr>
      <vt:lpstr>WHY DCGAN？</vt:lpstr>
      <vt:lpstr>WHY　浮世絵？</vt:lpstr>
      <vt:lpstr>作成の流れ</vt:lpstr>
      <vt:lpstr>データはどう集めたか</vt:lpstr>
      <vt:lpstr>データはどう集めたか</vt:lpstr>
      <vt:lpstr>こんな感じで表示されていました。</vt:lpstr>
      <vt:lpstr>前処理はどうしたか</vt:lpstr>
      <vt:lpstr>前処理はどうしたか</vt:lpstr>
      <vt:lpstr>コーディングはどうしたか</vt:lpstr>
      <vt:lpstr>コーディングはどうしたか</vt:lpstr>
      <vt:lpstr>パラメータ調整はどうしたか</vt:lpstr>
      <vt:lpstr>パラメータ調整はどうしたか(第1弾)</vt:lpstr>
      <vt:lpstr>パラメータ調整はどうしたか(第1弾)</vt:lpstr>
      <vt:lpstr>パラメータ調整はどうしたか(第2弾)</vt:lpstr>
      <vt:lpstr>パラメータ調整はどうしたか(第2弾)</vt:lpstr>
      <vt:lpstr>パラメータ調整はどうしたか(第3弾)</vt:lpstr>
      <vt:lpstr>総括</vt:lpstr>
      <vt:lpstr>今後について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ぺねら</dc:creator>
  <cp:lastModifiedBy>伊藤 琢磨</cp:lastModifiedBy>
  <cp:revision>32</cp:revision>
  <dcterms:created xsi:type="dcterms:W3CDTF">2018-10-28T04:07:18Z</dcterms:created>
  <dcterms:modified xsi:type="dcterms:W3CDTF">2018-11-03T01:06:07Z</dcterms:modified>
</cp:coreProperties>
</file>

<file path=docProps/thumbnail.jpeg>
</file>